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581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82F3-C41E-47BA-B48D-976DA032390B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2D87B-E72D-4E05-99C3-F35D72CAF2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153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82F3-C41E-47BA-B48D-976DA032390B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2D87B-E72D-4E05-99C3-F35D72CAF2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738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82F3-C41E-47BA-B48D-976DA032390B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2D87B-E72D-4E05-99C3-F35D72CAF2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55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82F3-C41E-47BA-B48D-976DA032390B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2D87B-E72D-4E05-99C3-F35D72CAF2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293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82F3-C41E-47BA-B48D-976DA032390B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2D87B-E72D-4E05-99C3-F35D72CAF2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674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82F3-C41E-47BA-B48D-976DA032390B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2D87B-E72D-4E05-99C3-F35D72CAF2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79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82F3-C41E-47BA-B48D-976DA032390B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2D87B-E72D-4E05-99C3-F35D72CAF2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860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82F3-C41E-47BA-B48D-976DA032390B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2D87B-E72D-4E05-99C3-F35D72CAF2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9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82F3-C41E-47BA-B48D-976DA032390B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2D87B-E72D-4E05-99C3-F35D72CAF2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498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82F3-C41E-47BA-B48D-976DA032390B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2D87B-E72D-4E05-99C3-F35D72CAF2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248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82F3-C41E-47BA-B48D-976DA032390B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2D87B-E72D-4E05-99C3-F35D72CAF2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89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082F3-C41E-47BA-B48D-976DA032390B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2D87B-E72D-4E05-99C3-F35D72CAF2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136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u="sng" dirty="0" err="1"/>
              <a:t>Debyrokratizace</a:t>
            </a:r>
            <a:r>
              <a:rPr lang="cs-CZ" u="sng" dirty="0"/>
              <a:t> státu a redukce administrativní zátěže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lvl="0" algn="l" fontAlgn="base"/>
            <a:r>
              <a:rPr lang="cs-CZ" dirty="0" smtClean="0"/>
              <a:t>- </a:t>
            </a:r>
            <a:r>
              <a:rPr lang="cs-CZ" dirty="0" smtClean="0">
                <a:solidFill>
                  <a:schemeClr val="tx1"/>
                </a:solidFill>
              </a:rPr>
              <a:t>Personální </a:t>
            </a:r>
            <a:r>
              <a:rPr lang="cs-CZ" dirty="0">
                <a:solidFill>
                  <a:schemeClr val="tx1"/>
                </a:solidFill>
              </a:rPr>
              <a:t>audit ministerstev a dalších státních úřadů</a:t>
            </a:r>
          </a:p>
          <a:p>
            <a:pPr lvl="0" algn="l" fontAlgn="base"/>
            <a:r>
              <a:rPr lang="cs-CZ" dirty="0" smtClean="0">
                <a:solidFill>
                  <a:schemeClr val="tx1"/>
                </a:solidFill>
              </a:rPr>
              <a:t>- Konec </a:t>
            </a:r>
            <a:r>
              <a:rPr lang="cs-CZ" dirty="0">
                <a:solidFill>
                  <a:schemeClr val="tx1"/>
                </a:solidFill>
              </a:rPr>
              <a:t>obíhání úřadů – soustředění souvisejících agend na jedno místo</a:t>
            </a:r>
          </a:p>
          <a:p>
            <a:pPr marL="457200" lvl="0" indent="-457200" algn="l" fontAlgn="base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Další </a:t>
            </a:r>
            <a:r>
              <a:rPr lang="cs-CZ" dirty="0">
                <a:solidFill>
                  <a:schemeClr val="tx1"/>
                </a:solidFill>
              </a:rPr>
              <a:t>rozvoj elektronizace státní </a:t>
            </a:r>
            <a:r>
              <a:rPr lang="cs-CZ" dirty="0" smtClean="0">
                <a:solidFill>
                  <a:schemeClr val="tx1"/>
                </a:solidFill>
              </a:rPr>
              <a:t>správy</a:t>
            </a:r>
          </a:p>
          <a:p>
            <a:pPr lvl="0" fontAlgn="base"/>
            <a:r>
              <a:rPr lang="cs-CZ" dirty="0" smtClean="0">
                <a:solidFill>
                  <a:schemeClr val="tx1"/>
                </a:solidFill>
              </a:rPr>
              <a:t>Jan Koukal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460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Personální audit ministerstev a dalších státních </a:t>
            </a:r>
            <a:r>
              <a:rPr lang="cs-CZ" dirty="0" smtClean="0"/>
              <a:t>úřadů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Audit ve veřejné správě </a:t>
            </a:r>
          </a:p>
          <a:p>
            <a:pPr lvl="1"/>
            <a:r>
              <a:rPr lang="cs-CZ" dirty="0" smtClean="0"/>
              <a:t>Procesní audit</a:t>
            </a:r>
          </a:p>
          <a:p>
            <a:pPr lvl="1"/>
            <a:r>
              <a:rPr lang="cs-CZ" dirty="0" smtClean="0"/>
              <a:t>Audit – řízení kvality</a:t>
            </a:r>
          </a:p>
          <a:p>
            <a:pPr lvl="1"/>
            <a:r>
              <a:rPr lang="cs-CZ" dirty="0" smtClean="0"/>
              <a:t>Personální audit</a:t>
            </a:r>
          </a:p>
          <a:p>
            <a:r>
              <a:rPr lang="cs-CZ" dirty="0" smtClean="0"/>
              <a:t>Státní správa</a:t>
            </a:r>
          </a:p>
          <a:p>
            <a:pPr lvl="1"/>
            <a:r>
              <a:rPr lang="cs-CZ" dirty="0" smtClean="0"/>
              <a:t>Přímý vykonavatel</a:t>
            </a:r>
          </a:p>
          <a:p>
            <a:pPr lvl="1"/>
            <a:r>
              <a:rPr lang="cs-CZ" dirty="0" smtClean="0"/>
              <a:t>Nepřímý – pověřený vykonavatel</a:t>
            </a:r>
          </a:p>
          <a:p>
            <a:r>
              <a:rPr lang="cs-CZ" dirty="0" smtClean="0"/>
              <a:t>Samospráva</a:t>
            </a:r>
          </a:p>
          <a:p>
            <a:r>
              <a:rPr lang="cs-CZ" dirty="0" smtClean="0"/>
              <a:t>Vliv-spolupráce-řízení  politik&lt;-&gt;úředník</a:t>
            </a:r>
          </a:p>
          <a:p>
            <a:pPr lvl="1"/>
            <a:r>
              <a:rPr lang="cs-CZ" dirty="0" smtClean="0"/>
              <a:t>Zákon o  státní službě  </a:t>
            </a:r>
          </a:p>
          <a:p>
            <a:pPr lvl="1"/>
            <a:r>
              <a:rPr lang="cs-CZ" dirty="0" smtClean="0"/>
              <a:t>„depolitizace státní správy“ – odpovědnost vůči občanům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63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MHMP – 1994-&gt;</a:t>
            </a:r>
          </a:p>
          <a:p>
            <a:pPr lvl="1"/>
            <a:r>
              <a:rPr lang="cs-CZ" dirty="0" smtClean="0"/>
              <a:t>Procesní audit – vnitřní </a:t>
            </a:r>
            <a:r>
              <a:rPr lang="cs-CZ" sz="1600" dirty="0" smtClean="0"/>
              <a:t>( Vidím, Obruča)</a:t>
            </a:r>
          </a:p>
          <a:p>
            <a:pPr lvl="2"/>
            <a:r>
              <a:rPr lang="cs-CZ" sz="2200" dirty="0" smtClean="0"/>
              <a:t>Evidence dokumentů</a:t>
            </a:r>
          </a:p>
          <a:p>
            <a:pPr lvl="2"/>
            <a:r>
              <a:rPr lang="cs-CZ" sz="2200" dirty="0" smtClean="0"/>
              <a:t>Zákonem definované lhůty odpovědí</a:t>
            </a:r>
          </a:p>
          <a:p>
            <a:pPr lvl="2"/>
            <a:r>
              <a:rPr lang="cs-CZ" sz="2200" dirty="0" smtClean="0"/>
              <a:t>Zátěž – výkonnost odborů</a:t>
            </a:r>
          </a:p>
          <a:p>
            <a:pPr lvl="2"/>
            <a:r>
              <a:rPr lang="cs-CZ" sz="2200" dirty="0" smtClean="0"/>
              <a:t>-&gt; „personální audit“ -&gt; počet pracovníků &lt; 950</a:t>
            </a:r>
          </a:p>
          <a:p>
            <a:pPr lvl="1"/>
            <a:r>
              <a:rPr lang="cs-CZ" sz="2600" dirty="0" smtClean="0"/>
              <a:t>Elektronizace rozhodování</a:t>
            </a:r>
          </a:p>
          <a:p>
            <a:pPr lvl="2"/>
            <a:r>
              <a:rPr lang="cs-CZ" sz="2200" dirty="0" smtClean="0"/>
              <a:t>Tvorba rozpočtu</a:t>
            </a:r>
          </a:p>
          <a:p>
            <a:pPr lvl="2"/>
            <a:r>
              <a:rPr lang="cs-CZ" sz="2200" dirty="0" smtClean="0"/>
              <a:t>Průjezdnost - opravy</a:t>
            </a:r>
          </a:p>
          <a:p>
            <a:pPr lvl="1"/>
            <a:endParaRPr lang="cs-CZ" sz="2600" dirty="0" smtClean="0"/>
          </a:p>
          <a:p>
            <a:r>
              <a:rPr lang="cs-CZ" dirty="0" smtClean="0"/>
              <a:t>Studie MU Brno – 2012 </a:t>
            </a:r>
            <a:r>
              <a:rPr lang="cs-CZ" sz="2000" dirty="0" smtClean="0"/>
              <a:t>( Chvátalová, Špaček)</a:t>
            </a:r>
            <a:endParaRPr lang="cs-CZ" dirty="0" smtClean="0"/>
          </a:p>
          <a:p>
            <a:pPr lvl="1"/>
            <a:r>
              <a:rPr lang="cs-CZ" dirty="0" smtClean="0"/>
              <a:t>Obce s přenesenou působností 7/21</a:t>
            </a:r>
          </a:p>
          <a:p>
            <a:pPr lvl="1"/>
            <a:r>
              <a:rPr lang="cs-CZ" dirty="0" smtClean="0"/>
              <a:t>Různé metodiky</a:t>
            </a:r>
          </a:p>
          <a:p>
            <a:r>
              <a:rPr lang="pt-BR" b="1" dirty="0"/>
              <a:t>Změny vyvozené z výsledku auditu </a:t>
            </a:r>
          </a:p>
          <a:p>
            <a:pPr lvl="2"/>
            <a:r>
              <a:rPr lang="cs-CZ" sz="2000" dirty="0"/>
              <a:t>Organizační změny </a:t>
            </a:r>
            <a:endParaRPr lang="cs-CZ" sz="2000" dirty="0" smtClean="0"/>
          </a:p>
          <a:p>
            <a:pPr lvl="2"/>
            <a:r>
              <a:rPr lang="cs-CZ" sz="2000" dirty="0" smtClean="0"/>
              <a:t>Personální </a:t>
            </a:r>
            <a:r>
              <a:rPr lang="cs-CZ" sz="2000" dirty="0"/>
              <a:t>změny </a:t>
            </a:r>
            <a:endParaRPr lang="cs-CZ" sz="2000" dirty="0" smtClean="0"/>
          </a:p>
          <a:p>
            <a:pPr lvl="2"/>
            <a:r>
              <a:rPr lang="pl-PL" sz="2000" dirty="0" smtClean="0"/>
              <a:t>Úspory </a:t>
            </a:r>
            <a:r>
              <a:rPr lang="pl-PL" sz="2000" dirty="0"/>
              <a:t>v rozpočtu </a:t>
            </a:r>
          </a:p>
          <a:p>
            <a:pPr lvl="2"/>
            <a:r>
              <a:rPr lang="cs-CZ" sz="2000" dirty="0"/>
              <a:t>Změny interní dokumentace </a:t>
            </a:r>
          </a:p>
          <a:p>
            <a:pPr lvl="2"/>
            <a:r>
              <a:rPr lang="cs-CZ" sz="2000" dirty="0"/>
              <a:t>Změny v činnostech </a:t>
            </a:r>
            <a:r>
              <a:rPr lang="cs-CZ" sz="2000" dirty="0" smtClean="0"/>
              <a:t>úřadu</a:t>
            </a:r>
          </a:p>
          <a:p>
            <a:r>
              <a:rPr lang="cs-CZ" sz="2600" b="1" dirty="0" smtClean="0"/>
              <a:t>Audit &lt;-&gt; ne </a:t>
            </a:r>
            <a:r>
              <a:rPr lang="cs-CZ" sz="2600" b="1" dirty="0" err="1" smtClean="0"/>
              <a:t>NKÚ</a:t>
            </a:r>
            <a:endParaRPr lang="cs-CZ" sz="2600" b="1" dirty="0" smtClean="0"/>
          </a:p>
          <a:p>
            <a:r>
              <a:rPr lang="cs-CZ" sz="2600" b="1" dirty="0" smtClean="0"/>
              <a:t>C</a:t>
            </a:r>
            <a:r>
              <a:rPr lang="cs-CZ" sz="2600" b="1" dirty="0" smtClean="0"/>
              <a:t>ontrolling &lt;-&gt; ne permanentní kontrola od státu</a:t>
            </a:r>
          </a:p>
          <a:p>
            <a:endParaRPr lang="cs-CZ" sz="2100" dirty="0" smtClean="0"/>
          </a:p>
          <a:p>
            <a:pPr lvl="1"/>
            <a:endParaRPr lang="cs-CZ" dirty="0" smtClean="0"/>
          </a:p>
          <a:p>
            <a:pPr marL="914400" lvl="2" indent="0">
              <a:buNone/>
            </a:pPr>
            <a:endParaRPr lang="cs-CZ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2947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Stát platí 427 tisíc lidí </a:t>
            </a:r>
            <a:r>
              <a:rPr lang="cs-CZ" sz="1800" dirty="0" smtClean="0"/>
              <a:t>( </a:t>
            </a:r>
            <a:r>
              <a:rPr lang="cs-CZ" sz="1800" dirty="0" err="1" smtClean="0"/>
              <a:t>Cerge-EI</a:t>
            </a:r>
            <a:r>
              <a:rPr lang="cs-CZ" sz="1800" dirty="0" smtClean="0"/>
              <a:t>)</a:t>
            </a:r>
            <a:endParaRPr lang="cs-CZ" dirty="0" smtClean="0"/>
          </a:p>
          <a:p>
            <a:r>
              <a:rPr lang="cs-CZ" dirty="0" smtClean="0"/>
              <a:t>Ročně vydává 23 miliard Kč na platy ve státní správě</a:t>
            </a:r>
          </a:p>
          <a:p>
            <a:r>
              <a:rPr lang="cs-CZ" dirty="0" smtClean="0"/>
              <a:t>Veřejný sektor 935 tisíc lidí -&gt; </a:t>
            </a:r>
            <a:r>
              <a:rPr lang="cs-CZ" u="sng" dirty="0" smtClean="0"/>
              <a:t>každý pátý</a:t>
            </a:r>
          </a:p>
          <a:p>
            <a:r>
              <a:rPr lang="cs-CZ" dirty="0" smtClean="0"/>
              <a:t>Výdaje na mzdy všech rozpočtových a příspěvkových organizací 2012 – 123,7 </a:t>
            </a:r>
            <a:r>
              <a:rPr lang="cs-CZ" dirty="0" err="1" smtClean="0"/>
              <a:t>mld</a:t>
            </a:r>
            <a:r>
              <a:rPr lang="cs-CZ" dirty="0" smtClean="0"/>
              <a:t> Kč</a:t>
            </a:r>
          </a:p>
          <a:p>
            <a:r>
              <a:rPr lang="cs-CZ" dirty="0" smtClean="0"/>
              <a:t>Na ministerstvech přímo - 29% státních úředníků</a:t>
            </a:r>
          </a:p>
          <a:p>
            <a:r>
              <a:rPr lang="cs-CZ" dirty="0" smtClean="0"/>
              <a:t>Průměrný plat ve státní správě 26 841 Kč na ministerstvech 36 741 Kč</a:t>
            </a:r>
          </a:p>
          <a:p>
            <a:r>
              <a:rPr lang="cs-CZ" dirty="0" smtClean="0"/>
              <a:t>V nepodnikatelské sféře vzrostla loni průměrná mzda o 233 Kč – v celé ekonomice o 27 Kč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6571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 smtClean="0">
                <a:solidFill>
                  <a:schemeClr val="tx1"/>
                </a:solidFill>
              </a:rPr>
              <a:t>Konec obíhání úřadů – soustředění souvisejících agend na jedno místo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effectLst/>
              </a:rPr>
              <a:t>e-</a:t>
            </a:r>
            <a:r>
              <a:rPr lang="cs-CZ" sz="2400" b="1" dirty="0" err="1" smtClean="0">
                <a:effectLst/>
              </a:rPr>
              <a:t>Government</a:t>
            </a:r>
            <a:r>
              <a:rPr lang="cs-CZ" sz="2400" dirty="0" smtClean="0">
                <a:effectLst/>
              </a:rPr>
              <a:t> </a:t>
            </a:r>
          </a:p>
          <a:p>
            <a:pPr lvl="1"/>
            <a:r>
              <a:rPr lang="cs-CZ" sz="2000" dirty="0" smtClean="0">
                <a:effectLst/>
              </a:rPr>
              <a:t>se zabývá elektronizací výkonu veřejné správy. Jedná se o transformaci vnitřních a vnějších vztahů veřejné správy pomocí informačních a komunikačních technologií </a:t>
            </a:r>
          </a:p>
          <a:p>
            <a:r>
              <a:rPr lang="cs-CZ" sz="2400" dirty="0" smtClean="0">
                <a:effectLst/>
              </a:rPr>
              <a:t>Budování </a:t>
            </a:r>
            <a:r>
              <a:rPr lang="cs-CZ" sz="2400" dirty="0" err="1" smtClean="0">
                <a:effectLst/>
              </a:rPr>
              <a:t>eGovernmentu</a:t>
            </a:r>
            <a:r>
              <a:rPr lang="cs-CZ" sz="2400" dirty="0" smtClean="0">
                <a:effectLst/>
              </a:rPr>
              <a:t> probíhalo v programovém období 2007–2013 s využitím prostředků ze strukturálních fondů EU v souladu se strategií Efektivní veřejná správa a přátelské veřejné služby (Smart </a:t>
            </a:r>
            <a:r>
              <a:rPr lang="cs-CZ" sz="2400" dirty="0" err="1" smtClean="0">
                <a:effectLst/>
              </a:rPr>
              <a:t>Administration</a:t>
            </a:r>
            <a:r>
              <a:rPr lang="cs-CZ" sz="2400" dirty="0" smtClean="0">
                <a:effectLst/>
              </a:rPr>
              <a:t>)</a:t>
            </a:r>
            <a:r>
              <a:rPr lang="cs-CZ" sz="2400" dirty="0"/>
              <a:t>.</a:t>
            </a:r>
            <a:endParaRPr lang="cs-CZ" sz="2400" dirty="0" smtClean="0">
              <a:effectLst/>
            </a:endParaRPr>
          </a:p>
          <a:p>
            <a:r>
              <a:rPr lang="cs-CZ" sz="2400" dirty="0" smtClean="0">
                <a:effectLst/>
              </a:rPr>
              <a:t>síť kontaktních míst veřejné správy Czech POINT</a:t>
            </a:r>
          </a:p>
          <a:p>
            <a:r>
              <a:rPr lang="cs-CZ" sz="2400" dirty="0" smtClean="0">
                <a:effectLst/>
              </a:rPr>
              <a:t>systém datových schránek</a:t>
            </a:r>
          </a:p>
          <a:p>
            <a:r>
              <a:rPr lang="cs-CZ" sz="2400" dirty="0" smtClean="0">
                <a:effectLst/>
              </a:rPr>
              <a:t>systém základních registrů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20963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278665"/>
            <a:ext cx="7848649" cy="6246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7477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 smtClean="0">
                <a:solidFill>
                  <a:schemeClr val="tx1"/>
                </a:solidFill>
              </a:rPr>
              <a:t>Další rozvoj elektronizace státní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Komunikace státní správy</a:t>
            </a:r>
          </a:p>
          <a:p>
            <a:pPr lvl="1"/>
            <a:r>
              <a:rPr lang="cs-CZ" dirty="0" smtClean="0"/>
              <a:t>Tvorba  legislativy – direktivní rozhodnutí?</a:t>
            </a:r>
          </a:p>
          <a:p>
            <a:pPr lvl="1"/>
            <a:r>
              <a:rPr lang="cs-CZ" dirty="0" smtClean="0"/>
              <a:t>Komunikace úřadů – jednotné prostředí</a:t>
            </a:r>
          </a:p>
          <a:p>
            <a:r>
              <a:rPr lang="cs-CZ" dirty="0" smtClean="0"/>
              <a:t>Komunikace s veřejností</a:t>
            </a:r>
          </a:p>
          <a:p>
            <a:pPr lvl="1"/>
            <a:r>
              <a:rPr lang="cs-CZ" dirty="0" smtClean="0"/>
              <a:t>Pasivní – informační – </a:t>
            </a:r>
          </a:p>
          <a:p>
            <a:pPr lvl="2"/>
            <a:r>
              <a:rPr lang="cs-CZ" dirty="0" smtClean="0"/>
              <a:t>portál veřejné správy</a:t>
            </a:r>
          </a:p>
          <a:p>
            <a:pPr lvl="1"/>
            <a:r>
              <a:rPr lang="cs-CZ" dirty="0" smtClean="0"/>
              <a:t>Aktivní – vyřizování</a:t>
            </a:r>
          </a:p>
          <a:p>
            <a:pPr lvl="2"/>
            <a:r>
              <a:rPr lang="cs-CZ" dirty="0" smtClean="0"/>
              <a:t>Elektronický podpis</a:t>
            </a:r>
          </a:p>
          <a:p>
            <a:pPr lvl="2"/>
            <a:r>
              <a:rPr lang="cs-CZ" dirty="0" err="1" smtClean="0"/>
              <a:t>eID</a:t>
            </a:r>
            <a:r>
              <a:rPr lang="cs-CZ" dirty="0" smtClean="0"/>
              <a:t> – verifikace uživatele</a:t>
            </a:r>
          </a:p>
          <a:p>
            <a:r>
              <a:rPr lang="cs-CZ" dirty="0" smtClean="0"/>
              <a:t>„Akční“ EU plány</a:t>
            </a:r>
          </a:p>
          <a:p>
            <a:pPr lvl="1"/>
            <a:r>
              <a:rPr lang="cs-CZ" dirty="0" err="1" smtClean="0"/>
              <a:t>eEurope</a:t>
            </a:r>
            <a:r>
              <a:rPr lang="cs-CZ" dirty="0" smtClean="0"/>
              <a:t> v 2000-2002 a 2005</a:t>
            </a:r>
          </a:p>
          <a:p>
            <a:pPr lvl="1"/>
            <a:r>
              <a:rPr lang="cs-CZ" dirty="0" smtClean="0"/>
              <a:t>Plán i2010 informační technologie pro všechny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1369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7500" lnSpcReduction="20000"/>
          </a:bodyPr>
          <a:lstStyle/>
          <a:p>
            <a:r>
              <a:rPr lang="cs-CZ" sz="2600" dirty="0" smtClean="0"/>
              <a:t>Chovanec - </a:t>
            </a:r>
            <a:r>
              <a:rPr lang="pl-PL" sz="2600" dirty="0" smtClean="0">
                <a:effectLst/>
              </a:rPr>
              <a:t>Elektronizace státní správy je v rozkladu</a:t>
            </a:r>
          </a:p>
          <a:p>
            <a:pPr lvl="1"/>
            <a:r>
              <a:rPr lang="pl-PL" sz="2000" dirty="0" smtClean="0"/>
              <a:t>EU dotace do 30ti projektů – 13 zastaveno</a:t>
            </a:r>
          </a:p>
          <a:p>
            <a:pPr lvl="1"/>
            <a:r>
              <a:rPr lang="pl-PL" sz="2000" dirty="0" smtClean="0"/>
              <a:t>Zpracování – </a:t>
            </a:r>
            <a:r>
              <a:rPr lang="pl-PL" sz="2000" u="sng" dirty="0" smtClean="0"/>
              <a:t>Česká pošta ICT </a:t>
            </a:r>
            <a:r>
              <a:rPr lang="pl-PL" sz="2000" dirty="0" smtClean="0"/>
              <a:t>?</a:t>
            </a:r>
          </a:p>
          <a:p>
            <a:pPr lvl="1"/>
            <a:r>
              <a:rPr lang="pl-PL" sz="2000" dirty="0" smtClean="0"/>
              <a:t>Trestní oznámení , zastavené eSbírka, eLegislativa</a:t>
            </a:r>
          </a:p>
          <a:p>
            <a:pPr lvl="1"/>
            <a:r>
              <a:rPr lang="pl-PL" sz="2000" dirty="0" smtClean="0"/>
              <a:t>Slib dokončení 2015</a:t>
            </a:r>
          </a:p>
          <a:p>
            <a:r>
              <a:rPr lang="cs-CZ" sz="2400" dirty="0" smtClean="0"/>
              <a:t>Zavádíme-li  </a:t>
            </a:r>
            <a:r>
              <a:rPr lang="cs-CZ" sz="2400" dirty="0"/>
              <a:t>technologie jen proto, že je to </a:t>
            </a:r>
            <a:r>
              <a:rPr lang="cs-CZ" sz="2400" dirty="0" smtClean="0"/>
              <a:t>módní volební slib, </a:t>
            </a:r>
            <a:r>
              <a:rPr lang="cs-CZ" sz="2400" dirty="0"/>
              <a:t>pak </a:t>
            </a:r>
            <a:r>
              <a:rPr lang="cs-CZ" sz="2400" dirty="0" smtClean="0"/>
              <a:t>se to jistě nepovede. </a:t>
            </a:r>
            <a:r>
              <a:rPr lang="cs-CZ" sz="2400" u="sng" dirty="0" smtClean="0"/>
              <a:t>IT může být </a:t>
            </a:r>
            <a:r>
              <a:rPr lang="cs-CZ" sz="2400" u="sng" dirty="0"/>
              <a:t>dobrý sluha, ale </a:t>
            </a:r>
            <a:r>
              <a:rPr lang="cs-CZ" sz="2400" u="sng" dirty="0" smtClean="0"/>
              <a:t>je zlý pán</a:t>
            </a:r>
            <a:r>
              <a:rPr lang="cs-CZ" sz="2400" dirty="0" smtClean="0"/>
              <a:t>.</a:t>
            </a:r>
          </a:p>
          <a:p>
            <a:pPr lvl="1"/>
            <a:r>
              <a:rPr lang="cs-CZ" sz="2000" dirty="0" smtClean="0"/>
              <a:t>Garážové firmy“  - </a:t>
            </a:r>
            <a:r>
              <a:rPr lang="cs-CZ" sz="2000" dirty="0" err="1" smtClean="0"/>
              <a:t>VR</a:t>
            </a:r>
            <a:r>
              <a:rPr lang="cs-CZ" sz="2000" dirty="0" smtClean="0"/>
              <a:t> - &gt; nejnižší nabídce -&gt; korupce –&gt; </a:t>
            </a:r>
          </a:p>
          <a:p>
            <a:pPr lvl="1"/>
            <a:r>
              <a:rPr lang="cs-CZ" sz="2000" dirty="0" smtClean="0"/>
              <a:t>megalomanské projekty „karet“</a:t>
            </a:r>
          </a:p>
          <a:p>
            <a:pPr lvl="1"/>
            <a:r>
              <a:rPr lang="cs-CZ" sz="2000" dirty="0" smtClean="0">
                <a:effectLst/>
              </a:rPr>
              <a:t>Elektronicky zadávané malé zakázky mohou ušetřit státu stovky milionů - nejsou povinné, úřady je obcházejí. </a:t>
            </a:r>
          </a:p>
          <a:p>
            <a:endParaRPr lang="cs-CZ" sz="2400" dirty="0" smtClean="0"/>
          </a:p>
          <a:p>
            <a:r>
              <a:rPr lang="cs-CZ" sz="2400" dirty="0" smtClean="0"/>
              <a:t>Direktivní koncepce sjednocení platformy + Akce</a:t>
            </a:r>
          </a:p>
          <a:p>
            <a:pPr lvl="1"/>
            <a:r>
              <a:rPr lang="cs-CZ" sz="2000" dirty="0" smtClean="0"/>
              <a:t>slohových prací na dané téma je dost</a:t>
            </a:r>
          </a:p>
          <a:p>
            <a:r>
              <a:rPr lang="cs-CZ" sz="2400" dirty="0" smtClean="0"/>
              <a:t>Jsme pořád na začátku ( např. </a:t>
            </a:r>
            <a:r>
              <a:rPr lang="cs-CZ" sz="2400" dirty="0" err="1" smtClean="0"/>
              <a:t>eEstonsko</a:t>
            </a:r>
            <a:r>
              <a:rPr lang="cs-CZ" sz="2400" dirty="0" smtClean="0"/>
              <a:t>, Rakousko, Švédsko)</a:t>
            </a:r>
          </a:p>
          <a:p>
            <a:r>
              <a:rPr lang="cs-CZ" sz="2400" dirty="0" smtClean="0"/>
              <a:t>Stát využívá nové technologie více ke sledování občanů než ke zefektivnění státní správy !</a:t>
            </a:r>
          </a:p>
          <a:p>
            <a:r>
              <a:rPr lang="cs-CZ" sz="2400" dirty="0" smtClean="0"/>
              <a:t>IT se stává nástrojem permanentně se zvyšující komplikovanosti podnikatelského prostředí !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 algn="ctr">
              <a:buNone/>
            </a:pPr>
            <a:r>
              <a:rPr lang="cs-CZ" sz="2400" dirty="0" smtClean="0"/>
              <a:t>Děkuji za  pozornost </a:t>
            </a:r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66508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519</Words>
  <Application>Microsoft Office PowerPoint</Application>
  <PresentationFormat>Předvádění na obrazovce (4:3)</PresentationFormat>
  <Paragraphs>86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Debyrokratizace státu a redukce administrativní zátěže </vt:lpstr>
      <vt:lpstr>Personální audit ministerstev a dalších státních úřadů</vt:lpstr>
      <vt:lpstr>Prezentace aplikace PowerPoint</vt:lpstr>
      <vt:lpstr>Prezentace aplikace PowerPoint</vt:lpstr>
      <vt:lpstr>Konec obíhání úřadů – soustředění souvisejících agend na jedno místo</vt:lpstr>
      <vt:lpstr>Prezentace aplikace PowerPoint</vt:lpstr>
      <vt:lpstr>Další rozvoj elektronizace státní správy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Debyrokratizace státu a redukce administrativní zátěže</dc:title>
  <dc:creator>jkoukal</dc:creator>
  <cp:lastModifiedBy>jkoukal</cp:lastModifiedBy>
  <cp:revision>13</cp:revision>
  <dcterms:created xsi:type="dcterms:W3CDTF">2015-11-12T05:19:36Z</dcterms:created>
  <dcterms:modified xsi:type="dcterms:W3CDTF">2015-11-12T07:34:36Z</dcterms:modified>
</cp:coreProperties>
</file>